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7" r:id="rId12"/>
    <p:sldId id="266" r:id="rId13"/>
    <p:sldId id="268" r:id="rId14"/>
    <p:sldId id="277" r:id="rId15"/>
    <p:sldId id="269" r:id="rId16"/>
    <p:sldId id="270" r:id="rId17"/>
    <p:sldId id="271" r:id="rId18"/>
    <p:sldId id="274" r:id="rId19"/>
    <p:sldId id="272" r:id="rId20"/>
    <p:sldId id="273"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98E424F-D802-4B87-8AB7-2B28B20CC8DC}" type="datetimeFigureOut">
              <a:rPr lang="en-GB" smtClean="0"/>
              <a:t>30/01/2019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2558425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8E424F-D802-4B87-8AB7-2B28B20CC8DC}" type="datetimeFigureOut">
              <a:rPr lang="en-GB" smtClean="0"/>
              <a:t>30/01/2019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24875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8E424F-D802-4B87-8AB7-2B28B20CC8DC}" type="datetimeFigureOut">
              <a:rPr lang="en-GB" smtClean="0"/>
              <a:t>30/01/2019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422637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98E424F-D802-4B87-8AB7-2B28B20CC8DC}" type="datetimeFigureOut">
              <a:rPr lang="en-GB" smtClean="0"/>
              <a:t>30/01/2019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341429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8E424F-D802-4B87-8AB7-2B28B20CC8DC}" type="datetimeFigureOut">
              <a:rPr lang="en-GB" smtClean="0"/>
              <a:t>30/01/2019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2998521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98E424F-D802-4B87-8AB7-2B28B20CC8DC}" type="datetimeFigureOut">
              <a:rPr lang="en-GB" smtClean="0"/>
              <a:t>30/01/2019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311148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98E424F-D802-4B87-8AB7-2B28B20CC8DC}" type="datetimeFigureOut">
              <a:rPr lang="en-GB" smtClean="0"/>
              <a:t>30/01/2019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294641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98E424F-D802-4B87-8AB7-2B28B20CC8DC}" type="datetimeFigureOut">
              <a:rPr lang="en-GB" smtClean="0"/>
              <a:t>30/01/2019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2080641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8E424F-D802-4B87-8AB7-2B28B20CC8DC}" type="datetimeFigureOut">
              <a:rPr lang="en-GB" smtClean="0"/>
              <a:t>30/01/2019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331136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8E424F-D802-4B87-8AB7-2B28B20CC8DC}" type="datetimeFigureOut">
              <a:rPr lang="en-GB" smtClean="0"/>
              <a:t>30/01/2019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3129068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8E424F-D802-4B87-8AB7-2B28B20CC8DC}" type="datetimeFigureOut">
              <a:rPr lang="en-GB" smtClean="0"/>
              <a:t>30/01/2019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E46792-E4A2-4BDD-923B-AFD3B1CF4FBE}" type="slidenum">
              <a:rPr lang="en-GB" smtClean="0"/>
              <a:t>‹#›</a:t>
            </a:fld>
            <a:endParaRPr lang="en-GB"/>
          </a:p>
        </p:txBody>
      </p:sp>
    </p:spTree>
    <p:extLst>
      <p:ext uri="{BB962C8B-B14F-4D97-AF65-F5344CB8AC3E}">
        <p14:creationId xmlns:p14="http://schemas.microsoft.com/office/powerpoint/2010/main" val="1935470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8E424F-D802-4B87-8AB7-2B28B20CC8DC}" type="datetimeFigureOut">
              <a:rPr lang="en-GB" smtClean="0"/>
              <a:t>30/01/2019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E46792-E4A2-4BDD-923B-AFD3B1CF4FBE}" type="slidenum">
              <a:rPr lang="en-GB" smtClean="0"/>
              <a:t>‹#›</a:t>
            </a:fld>
            <a:endParaRPr lang="en-GB"/>
          </a:p>
        </p:txBody>
      </p:sp>
    </p:spTree>
    <p:extLst>
      <p:ext uri="{BB962C8B-B14F-4D97-AF65-F5344CB8AC3E}">
        <p14:creationId xmlns:p14="http://schemas.microsoft.com/office/powerpoint/2010/main" val="2127519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DEVELOPMENT OF THE SKIN</a:t>
            </a:r>
            <a:endParaRPr lang="en-GB" dirty="0"/>
          </a:p>
        </p:txBody>
      </p:sp>
      <p:sp>
        <p:nvSpPr>
          <p:cNvPr id="3" name="Subtitle 2"/>
          <p:cNvSpPr>
            <a:spLocks noGrp="1"/>
          </p:cNvSpPr>
          <p:nvPr>
            <p:ph type="subTitle" idx="1"/>
          </p:nvPr>
        </p:nvSpPr>
        <p:spPr/>
        <p:txBody>
          <a:bodyPr/>
          <a:lstStyle/>
          <a:p>
            <a:r>
              <a:rPr lang="en-GB" dirty="0" err="1" smtClean="0"/>
              <a:t>Dr.</a:t>
            </a:r>
            <a:r>
              <a:rPr lang="en-GB" dirty="0" smtClean="0"/>
              <a:t> Mbira</a:t>
            </a:r>
            <a:endParaRPr lang="en-GB" dirty="0"/>
          </a:p>
        </p:txBody>
      </p:sp>
    </p:spTree>
    <p:extLst>
      <p:ext uri="{BB962C8B-B14F-4D97-AF65-F5344CB8AC3E}">
        <p14:creationId xmlns:p14="http://schemas.microsoft.com/office/powerpoint/2010/main" val="1124207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Skin glands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Sebaceous and sweat glands develop from the epidermis and grow into the dermis.</a:t>
            </a:r>
          </a:p>
          <a:p>
            <a:r>
              <a:rPr lang="en-GB" dirty="0" smtClean="0"/>
              <a:t>Sebaceous glands develop as buds from the root of the hair follicle and branch to form several alveoli. Later their central portions undergo apoptosis to form lumens and begin secreting sebum which they channel via the hair follicle to the skin.</a:t>
            </a:r>
          </a:p>
          <a:p>
            <a:r>
              <a:rPr lang="en-GB" dirty="0" smtClean="0"/>
              <a:t>There are a few sebaceous glands which are not associated with hair follicles and these are found in the glans penis and labia majora.</a:t>
            </a:r>
          </a:p>
          <a:p>
            <a:r>
              <a:rPr lang="en-GB" dirty="0" smtClean="0"/>
              <a:t>Sweat glands develop in a similar manner as epidermal buds that grow down into the </a:t>
            </a:r>
            <a:r>
              <a:rPr lang="en-GB" dirty="0" err="1" smtClean="0"/>
              <a:t>underlyind</a:t>
            </a:r>
            <a:r>
              <a:rPr lang="en-GB" dirty="0" smtClean="0"/>
              <a:t> dermis. They become long and coiled and cannulate acquiring a lumen. The coiled part becomes the secretory portion and the cells lining this part differentiate into secretory and myoepithelial cells.</a:t>
            </a:r>
          </a:p>
        </p:txBody>
      </p:sp>
    </p:spTree>
    <p:extLst>
      <p:ext uri="{BB962C8B-B14F-4D97-AF65-F5344CB8AC3E}">
        <p14:creationId xmlns:p14="http://schemas.microsoft.com/office/powerpoint/2010/main" val="131485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2971" t="18719" r="6956" b="23270"/>
          <a:stretch/>
        </p:blipFill>
        <p:spPr>
          <a:xfrm>
            <a:off x="746975" y="451547"/>
            <a:ext cx="10457645" cy="5677834"/>
          </a:xfrm>
          <a:prstGeom prst="rect">
            <a:avLst/>
          </a:prstGeom>
        </p:spPr>
      </p:pic>
    </p:spTree>
    <p:extLst>
      <p:ext uri="{BB962C8B-B14F-4D97-AF65-F5344CB8AC3E}">
        <p14:creationId xmlns:p14="http://schemas.microsoft.com/office/powerpoint/2010/main" val="2562324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There are 2 types of sweat glands:</a:t>
            </a:r>
          </a:p>
          <a:p>
            <a:pPr lvl="1"/>
            <a:r>
              <a:rPr lang="en-GB" dirty="0" smtClean="0"/>
              <a:t>Eccrine – found throughout the body, begin their function soon after birth.</a:t>
            </a:r>
          </a:p>
          <a:p>
            <a:pPr lvl="1"/>
            <a:r>
              <a:rPr lang="en-GB" dirty="0" smtClean="0"/>
              <a:t>Apocrine – found in the </a:t>
            </a:r>
            <a:r>
              <a:rPr lang="en-GB" dirty="0" err="1" smtClean="0"/>
              <a:t>axilla,areola</a:t>
            </a:r>
            <a:r>
              <a:rPr lang="en-GB" dirty="0" smtClean="0"/>
              <a:t> of nipples, perineum and pubic areas. Associated with hair follicles. Produce an odorant sweat and begin to function in puberty.</a:t>
            </a:r>
            <a:endParaRPr lang="en-GB" dirty="0"/>
          </a:p>
        </p:txBody>
      </p:sp>
    </p:spTree>
    <p:extLst>
      <p:ext uri="{BB962C8B-B14F-4D97-AF65-F5344CB8AC3E}">
        <p14:creationId xmlns:p14="http://schemas.microsoft.com/office/powerpoint/2010/main" val="58214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10000"/>
          </a:bodyPr>
          <a:lstStyle/>
          <a:p>
            <a:r>
              <a:rPr lang="en-GB" dirty="0" smtClean="0"/>
              <a:t>Hair begins as hair buds which grow into underlying dermis and </a:t>
            </a:r>
            <a:r>
              <a:rPr lang="en-GB" dirty="0" err="1" smtClean="0"/>
              <a:t>invaginate</a:t>
            </a:r>
            <a:r>
              <a:rPr lang="en-GB" dirty="0" smtClean="0"/>
              <a:t> and then the cells in the </a:t>
            </a:r>
            <a:r>
              <a:rPr lang="en-GB" dirty="0" err="1" smtClean="0"/>
              <a:t>invaginated</a:t>
            </a:r>
            <a:r>
              <a:rPr lang="en-GB" dirty="0" smtClean="0"/>
              <a:t> end soon become spindle shaped </a:t>
            </a:r>
            <a:r>
              <a:rPr lang="en-GB" dirty="0" smtClean="0"/>
              <a:t>to form </a:t>
            </a:r>
            <a:r>
              <a:rPr lang="en-GB" dirty="0" smtClean="0"/>
              <a:t>a hair shaft.</a:t>
            </a:r>
          </a:p>
          <a:p>
            <a:r>
              <a:rPr lang="en-GB" dirty="0" smtClean="0"/>
              <a:t>The cells surrounding this hair shaft become cuboidal and form the hair sheath. The mesenchyme surrounding this hair bud form the dermal hair root sheath and some of the mesenchymal cells differentiate into the smooth muscle attached to the root called </a:t>
            </a:r>
            <a:r>
              <a:rPr lang="en-GB" dirty="0" err="1" smtClean="0"/>
              <a:t>arrector</a:t>
            </a:r>
            <a:r>
              <a:rPr lang="en-GB" dirty="0" smtClean="0"/>
              <a:t> </a:t>
            </a:r>
            <a:r>
              <a:rPr lang="en-GB" dirty="0" err="1" smtClean="0"/>
              <a:t>pilli</a:t>
            </a:r>
            <a:r>
              <a:rPr lang="en-GB" dirty="0" smtClean="0"/>
              <a:t> muscle.</a:t>
            </a:r>
          </a:p>
          <a:p>
            <a:r>
              <a:rPr lang="en-GB" dirty="0" smtClean="0"/>
              <a:t>As proliferation of the base of the shaft occurs, its tip is gradually pushed upwards until it emerges from the epidermal surface.</a:t>
            </a:r>
          </a:p>
          <a:p>
            <a:r>
              <a:rPr lang="en-GB" dirty="0" smtClean="0"/>
              <a:t>By the 3</a:t>
            </a:r>
            <a:r>
              <a:rPr lang="en-GB" baseline="30000" dirty="0" smtClean="0"/>
              <a:t>rd</a:t>
            </a:r>
            <a:r>
              <a:rPr lang="en-GB" dirty="0" smtClean="0"/>
              <a:t> month, the first hairs can be seen in the eyebrow and upper lip </a:t>
            </a:r>
            <a:r>
              <a:rPr lang="en-GB" dirty="0" smtClean="0"/>
              <a:t>regions in the rest of the body it takes slightly longer for hair to appear.</a:t>
            </a:r>
            <a:endParaRPr lang="en-GB" dirty="0"/>
          </a:p>
        </p:txBody>
      </p:sp>
    </p:spTree>
    <p:extLst>
      <p:ext uri="{BB962C8B-B14F-4D97-AF65-F5344CB8AC3E}">
        <p14:creationId xmlns:p14="http://schemas.microsoft.com/office/powerpoint/2010/main" val="1022422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3154" t="25527" r="37242" b="17350"/>
          <a:stretch/>
        </p:blipFill>
        <p:spPr>
          <a:xfrm>
            <a:off x="1175381" y="631065"/>
            <a:ext cx="6436033" cy="5219137"/>
          </a:xfrm>
          <a:prstGeom prst="rect">
            <a:avLst/>
          </a:prstGeom>
        </p:spPr>
      </p:pic>
    </p:spTree>
    <p:extLst>
      <p:ext uri="{BB962C8B-B14F-4D97-AF65-F5344CB8AC3E}">
        <p14:creationId xmlns:p14="http://schemas.microsoft.com/office/powerpoint/2010/main" val="4075251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7963" t="11024" r="11117" b="7583"/>
          <a:stretch/>
        </p:blipFill>
        <p:spPr>
          <a:xfrm>
            <a:off x="991673" y="-99792"/>
            <a:ext cx="7701566" cy="6921343"/>
          </a:xfrm>
          <a:prstGeom prst="rect">
            <a:avLst/>
          </a:prstGeom>
        </p:spPr>
      </p:pic>
    </p:spTree>
    <p:extLst>
      <p:ext uri="{BB962C8B-B14F-4D97-AF65-F5344CB8AC3E}">
        <p14:creationId xmlns:p14="http://schemas.microsoft.com/office/powerpoint/2010/main" val="3827111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Sebaceous glands develop on the side of the follicle and secrete into the follicle</a:t>
            </a:r>
            <a:r>
              <a:rPr lang="en-GB" dirty="0" smtClean="0"/>
              <a:t>.</a:t>
            </a:r>
          </a:p>
          <a:p>
            <a:r>
              <a:rPr lang="en-GB" dirty="0" smtClean="0"/>
              <a:t>The initial hair is very fine and delicate and is called </a:t>
            </a:r>
            <a:r>
              <a:rPr lang="en-GB" b="1" dirty="0" smtClean="0"/>
              <a:t>lanugo</a:t>
            </a:r>
            <a:r>
              <a:rPr lang="en-GB" dirty="0" smtClean="0"/>
              <a:t>. Soon after birth it begins to be replaced by the coarser hair that will be present for the rest of the life.</a:t>
            </a:r>
            <a:endParaRPr lang="en-GB" dirty="0"/>
          </a:p>
        </p:txBody>
      </p:sp>
    </p:spTree>
    <p:extLst>
      <p:ext uri="{BB962C8B-B14F-4D97-AF65-F5344CB8AC3E}">
        <p14:creationId xmlns:p14="http://schemas.microsoft.com/office/powerpoint/2010/main" val="2055493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Mammary glands</a:t>
            </a:r>
            <a:endParaRPr lang="en-GB" dirty="0"/>
          </a:p>
        </p:txBody>
      </p:sp>
      <p:sp>
        <p:nvSpPr>
          <p:cNvPr id="3" name="Content Placeholder 2"/>
          <p:cNvSpPr>
            <a:spLocks noGrp="1"/>
          </p:cNvSpPr>
          <p:nvPr>
            <p:ph idx="1"/>
          </p:nvPr>
        </p:nvSpPr>
        <p:spPr/>
        <p:txBody>
          <a:bodyPr>
            <a:normAutofit lnSpcReduction="10000"/>
          </a:bodyPr>
          <a:lstStyle/>
          <a:p>
            <a:r>
              <a:rPr lang="en-GB" dirty="0" smtClean="0"/>
              <a:t>They are modified sweat glands.</a:t>
            </a:r>
          </a:p>
          <a:p>
            <a:r>
              <a:rPr lang="en-GB" dirty="0" smtClean="0"/>
              <a:t>They begin as a line of thickened ectoderm; the mammary line/crest, extending from the region of the axilla to the groin at around week 7.</a:t>
            </a:r>
          </a:p>
          <a:p>
            <a:r>
              <a:rPr lang="en-GB" dirty="0" smtClean="0"/>
              <a:t>Soon after forming, most of this ridge disappears except at the thoracic region. Here, the ectoderm penetrates the underlying mesenchyme and forms 16-24 buds.</a:t>
            </a:r>
          </a:p>
          <a:p>
            <a:r>
              <a:rPr lang="en-GB" dirty="0" smtClean="0"/>
              <a:t>The buds later canalize to form the lactiferous ducts which open into a small epithelial pit, the site of the future nipple.</a:t>
            </a:r>
          </a:p>
          <a:p>
            <a:r>
              <a:rPr lang="en-GB" dirty="0" smtClean="0"/>
              <a:t>Soon after birth, the connective tissue under the pit proliferates, making it protrude as the </a:t>
            </a:r>
            <a:r>
              <a:rPr lang="en-GB" dirty="0" smtClean="0"/>
              <a:t>nipple proper.</a:t>
            </a:r>
            <a:endParaRPr lang="en-GB" dirty="0"/>
          </a:p>
        </p:txBody>
      </p:sp>
    </p:spTree>
    <p:extLst>
      <p:ext uri="{BB962C8B-B14F-4D97-AF65-F5344CB8AC3E}">
        <p14:creationId xmlns:p14="http://schemas.microsoft.com/office/powerpoint/2010/main" val="1390543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42456" t="30263" r="16775" b="36588"/>
          <a:stretch/>
        </p:blipFill>
        <p:spPr>
          <a:xfrm>
            <a:off x="309093" y="1690688"/>
            <a:ext cx="6958616" cy="3181082"/>
          </a:xfrm>
          <a:prstGeom prst="rect">
            <a:avLst/>
          </a:prstGeom>
        </p:spPr>
      </p:pic>
      <p:pic>
        <p:nvPicPr>
          <p:cNvPr id="5" name="Picture 4"/>
          <p:cNvPicPr>
            <a:picLocks noChangeAspect="1"/>
          </p:cNvPicPr>
          <p:nvPr/>
        </p:nvPicPr>
        <p:blipFill rotWithShape="1">
          <a:blip r:embed="rId3"/>
          <a:srcRect l="45018" t="39041" r="33008" b="11664"/>
          <a:stretch/>
        </p:blipFill>
        <p:spPr>
          <a:xfrm>
            <a:off x="7598535" y="1378039"/>
            <a:ext cx="4185634" cy="5279180"/>
          </a:xfrm>
          <a:prstGeom prst="rect">
            <a:avLst/>
          </a:prstGeom>
        </p:spPr>
      </p:pic>
    </p:spTree>
    <p:extLst>
      <p:ext uri="{BB962C8B-B14F-4D97-AF65-F5344CB8AC3E}">
        <p14:creationId xmlns:p14="http://schemas.microsoft.com/office/powerpoint/2010/main" val="3126242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Picture 4"/>
          <p:cNvPicPr>
            <a:picLocks noChangeAspect="1"/>
          </p:cNvPicPr>
          <p:nvPr/>
        </p:nvPicPr>
        <p:blipFill rotWithShape="1">
          <a:blip r:embed="rId2"/>
          <a:srcRect l="34031" t="23101" r="7074" b="29011"/>
          <a:stretch/>
        </p:blipFill>
        <p:spPr>
          <a:xfrm>
            <a:off x="174940" y="499101"/>
            <a:ext cx="11178860" cy="5110337"/>
          </a:xfrm>
          <a:prstGeom prst="rect">
            <a:avLst/>
          </a:prstGeom>
        </p:spPr>
      </p:pic>
      <p:sp>
        <p:nvSpPr>
          <p:cNvPr id="6" name="Content Placeholder 5"/>
          <p:cNvSpPr>
            <a:spLocks noGrp="1"/>
          </p:cNvSpPr>
          <p:nvPr>
            <p:ph idx="1"/>
          </p:nvPr>
        </p:nvSpPr>
        <p:spPr>
          <a:xfrm>
            <a:off x="297287" y="499101"/>
            <a:ext cx="10515600" cy="4351338"/>
          </a:xfrm>
        </p:spPr>
        <p:txBody>
          <a:bodyPr/>
          <a:lstStyle/>
          <a:p>
            <a:endParaRPr lang="en-GB" dirty="0"/>
          </a:p>
        </p:txBody>
      </p:sp>
    </p:spTree>
    <p:extLst>
      <p:ext uri="{BB962C8B-B14F-4D97-AF65-F5344CB8AC3E}">
        <p14:creationId xmlns:p14="http://schemas.microsoft.com/office/powerpoint/2010/main" val="1490446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The skin is made up of 2 layers derived from the 2 outer layers of the embryo:</a:t>
            </a:r>
          </a:p>
          <a:p>
            <a:pPr lvl="1"/>
            <a:r>
              <a:rPr lang="en-GB" dirty="0" smtClean="0"/>
              <a:t>Epidermis – Surface ectoderm</a:t>
            </a:r>
          </a:p>
          <a:p>
            <a:pPr lvl="1"/>
            <a:r>
              <a:rPr lang="en-GB" dirty="0" smtClean="0"/>
              <a:t>Dermis - Mesoderm</a:t>
            </a:r>
          </a:p>
          <a:p>
            <a:pPr lvl="1"/>
            <a:endParaRPr lang="en-GB" dirty="0"/>
          </a:p>
          <a:p>
            <a:pPr marL="457200" lvl="1" indent="0">
              <a:buNone/>
            </a:pPr>
            <a:endParaRPr lang="en-GB" dirty="0"/>
          </a:p>
        </p:txBody>
      </p:sp>
      <p:pic>
        <p:nvPicPr>
          <p:cNvPr id="4" name="Picture 3"/>
          <p:cNvPicPr>
            <a:picLocks noChangeAspect="1"/>
          </p:cNvPicPr>
          <p:nvPr/>
        </p:nvPicPr>
        <p:blipFill rotWithShape="1">
          <a:blip r:embed="rId2"/>
          <a:srcRect l="52145" t="53477" r="26574" b="36664"/>
          <a:stretch/>
        </p:blipFill>
        <p:spPr>
          <a:xfrm>
            <a:off x="991673" y="3850783"/>
            <a:ext cx="4499558" cy="1171978"/>
          </a:xfrm>
          <a:prstGeom prst="rect">
            <a:avLst/>
          </a:prstGeom>
        </p:spPr>
      </p:pic>
      <p:pic>
        <p:nvPicPr>
          <p:cNvPr id="5" name="Picture 4"/>
          <p:cNvPicPr>
            <a:picLocks noChangeAspect="1"/>
          </p:cNvPicPr>
          <p:nvPr/>
        </p:nvPicPr>
        <p:blipFill rotWithShape="1">
          <a:blip r:embed="rId3"/>
          <a:srcRect l="64221" t="19146" r="17072" b="57614"/>
          <a:stretch/>
        </p:blipFill>
        <p:spPr>
          <a:xfrm>
            <a:off x="6478658" y="2936384"/>
            <a:ext cx="5071056" cy="3541690"/>
          </a:xfrm>
          <a:prstGeom prst="rect">
            <a:avLst/>
          </a:prstGeom>
        </p:spPr>
      </p:pic>
    </p:spTree>
    <p:extLst>
      <p:ext uri="{BB962C8B-B14F-4D97-AF65-F5344CB8AC3E}">
        <p14:creationId xmlns:p14="http://schemas.microsoft.com/office/powerpoint/2010/main" val="3775756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Nails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Begin to appear at the tips of digits by week 10.</a:t>
            </a:r>
          </a:p>
          <a:p>
            <a:r>
              <a:rPr lang="en-GB" dirty="0" smtClean="0"/>
              <a:t>The fingernails precede the toenails by 4 weeks.</a:t>
            </a:r>
          </a:p>
          <a:p>
            <a:r>
              <a:rPr lang="en-GB" dirty="0" smtClean="0"/>
              <a:t>A thickened part of the epidermis at the digit tip called the </a:t>
            </a:r>
            <a:r>
              <a:rPr lang="en-GB" b="1" dirty="0" smtClean="0"/>
              <a:t>nail field </a:t>
            </a:r>
            <a:r>
              <a:rPr lang="en-GB" dirty="0" smtClean="0"/>
              <a:t>appears. This nail field then migrates dorsally and is surrounded proximally and laterally by folds/ridges of epidermis called nail folds.</a:t>
            </a:r>
          </a:p>
          <a:p>
            <a:r>
              <a:rPr lang="en-GB" dirty="0" smtClean="0"/>
              <a:t>The proximal nail fold grows over the nail field and becomes keratinized forming the </a:t>
            </a:r>
            <a:r>
              <a:rPr lang="en-GB" b="1" dirty="0" smtClean="0"/>
              <a:t>nail plate</a:t>
            </a:r>
            <a:r>
              <a:rPr lang="en-GB" dirty="0" smtClean="0"/>
              <a:t>.</a:t>
            </a:r>
          </a:p>
          <a:p>
            <a:r>
              <a:rPr lang="en-GB" dirty="0" smtClean="0"/>
              <a:t>The nail plate becomes the nail and as it is growing, it is covered by a thin layer of epidermis called the cuticle/</a:t>
            </a:r>
            <a:r>
              <a:rPr lang="en-GB" b="1" dirty="0" err="1" smtClean="0"/>
              <a:t>eponychium</a:t>
            </a:r>
            <a:r>
              <a:rPr lang="en-GB" dirty="0" smtClean="0"/>
              <a:t>. The skin underneath the nail is called </a:t>
            </a:r>
            <a:r>
              <a:rPr lang="en-GB" b="1" dirty="0" err="1" smtClean="0"/>
              <a:t>hyponychium</a:t>
            </a:r>
            <a:r>
              <a:rPr lang="en-GB" dirty="0" smtClean="0"/>
              <a:t>.</a:t>
            </a:r>
          </a:p>
          <a:p>
            <a:r>
              <a:rPr lang="en-GB" dirty="0" smtClean="0"/>
              <a:t>Later, the thin covering skin degenerates exposing the nail but persists at the base of the nail as the cuticle.</a:t>
            </a:r>
          </a:p>
          <a:p>
            <a:pPr marL="0" indent="0">
              <a:buNone/>
            </a:pPr>
            <a:endParaRPr lang="en-GB" dirty="0"/>
          </a:p>
        </p:txBody>
      </p:sp>
    </p:spTree>
    <p:extLst>
      <p:ext uri="{BB962C8B-B14F-4D97-AF65-F5344CB8AC3E}">
        <p14:creationId xmlns:p14="http://schemas.microsoft.com/office/powerpoint/2010/main" val="14834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The fingernails reach the tips of the digit by week 32 while the toenails reach by week 36.</a:t>
            </a:r>
            <a:endParaRPr lang="en-GB" dirty="0"/>
          </a:p>
        </p:txBody>
      </p:sp>
      <p:pic>
        <p:nvPicPr>
          <p:cNvPr id="4" name="Picture 3"/>
          <p:cNvPicPr>
            <a:picLocks noChangeAspect="1"/>
          </p:cNvPicPr>
          <p:nvPr/>
        </p:nvPicPr>
        <p:blipFill rotWithShape="1">
          <a:blip r:embed="rId2"/>
          <a:srcRect l="33734" t="47843" r="6678" b="28566"/>
          <a:stretch/>
        </p:blipFill>
        <p:spPr>
          <a:xfrm>
            <a:off x="1159099" y="3348507"/>
            <a:ext cx="10703883" cy="2382592"/>
          </a:xfrm>
          <a:prstGeom prst="rect">
            <a:avLst/>
          </a:prstGeom>
        </p:spPr>
      </p:pic>
    </p:spTree>
    <p:extLst>
      <p:ext uri="{BB962C8B-B14F-4D97-AF65-F5344CB8AC3E}">
        <p14:creationId xmlns:p14="http://schemas.microsoft.com/office/powerpoint/2010/main" val="321483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Ichthyosis</a:t>
            </a:r>
          </a:p>
          <a:p>
            <a:r>
              <a:rPr lang="en-GB" dirty="0" smtClean="0"/>
              <a:t>Hypertrichosis</a:t>
            </a:r>
          </a:p>
          <a:p>
            <a:r>
              <a:rPr lang="en-GB" dirty="0" smtClean="0"/>
              <a:t>Albinism</a:t>
            </a:r>
          </a:p>
          <a:p>
            <a:r>
              <a:rPr lang="en-GB" dirty="0" err="1" smtClean="0"/>
              <a:t>Athelia</a:t>
            </a:r>
            <a:r>
              <a:rPr lang="en-GB" dirty="0" smtClean="0"/>
              <a:t>/</a:t>
            </a:r>
            <a:r>
              <a:rPr lang="en-GB" dirty="0" err="1" smtClean="0"/>
              <a:t>amelia</a:t>
            </a:r>
            <a:r>
              <a:rPr lang="en-GB" dirty="0" smtClean="0"/>
              <a:t>/</a:t>
            </a:r>
            <a:r>
              <a:rPr lang="en-GB" dirty="0" err="1" smtClean="0"/>
              <a:t>hypoplastic</a:t>
            </a:r>
            <a:r>
              <a:rPr lang="en-GB" dirty="0" smtClean="0"/>
              <a:t> breast or nipple.</a:t>
            </a:r>
          </a:p>
          <a:p>
            <a:r>
              <a:rPr lang="en-GB" dirty="0" smtClean="0"/>
              <a:t>Supernumerary nipples/breasts</a:t>
            </a:r>
          </a:p>
          <a:p>
            <a:r>
              <a:rPr lang="en-GB" smtClean="0"/>
              <a:t>Witch’s milk.</a:t>
            </a:r>
          </a:p>
          <a:p>
            <a:endParaRPr lang="en-GB" dirty="0"/>
          </a:p>
        </p:txBody>
      </p:sp>
    </p:spTree>
    <p:extLst>
      <p:ext uri="{BB962C8B-B14F-4D97-AF65-F5344CB8AC3E}">
        <p14:creationId xmlns:p14="http://schemas.microsoft.com/office/powerpoint/2010/main" val="418930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Epidermis</a:t>
            </a:r>
            <a:endParaRPr lang="en-GB" dirty="0"/>
          </a:p>
        </p:txBody>
      </p:sp>
      <p:sp>
        <p:nvSpPr>
          <p:cNvPr id="3" name="Content Placeholder 2"/>
          <p:cNvSpPr>
            <a:spLocks noGrp="1"/>
          </p:cNvSpPr>
          <p:nvPr>
            <p:ph idx="1"/>
          </p:nvPr>
        </p:nvSpPr>
        <p:spPr/>
        <p:txBody>
          <a:bodyPr/>
          <a:lstStyle/>
          <a:p>
            <a:r>
              <a:rPr lang="en-GB" dirty="0" smtClean="0"/>
              <a:t>The epidermis is a superficial epithelial tissue, while the dermis is deep to it and comprises dense irregularly arranged connective tissue that is derived from mesenchyme which is in turn derived from mesoderm.</a:t>
            </a:r>
          </a:p>
          <a:p>
            <a:r>
              <a:rPr lang="en-GB" dirty="0" smtClean="0"/>
              <a:t>The initial covering at 4 weeks is a single layer of surface ectoderm cells. By the 5</a:t>
            </a:r>
            <a:r>
              <a:rPr lang="en-GB" baseline="30000" dirty="0" smtClean="0"/>
              <a:t>th</a:t>
            </a:r>
            <a:r>
              <a:rPr lang="en-GB" dirty="0" smtClean="0"/>
              <a:t> week, the single layer divides to form a thin layer of squamous cells called </a:t>
            </a:r>
            <a:r>
              <a:rPr lang="en-GB" b="1" dirty="0" smtClean="0"/>
              <a:t>periderm</a:t>
            </a:r>
            <a:r>
              <a:rPr lang="en-GB" dirty="0"/>
              <a:t> </a:t>
            </a:r>
            <a:r>
              <a:rPr lang="en-GB" dirty="0" smtClean="0"/>
              <a:t>on the surface and a deeper </a:t>
            </a:r>
            <a:r>
              <a:rPr lang="en-GB" dirty="0" err="1" smtClean="0"/>
              <a:t>germinative</a:t>
            </a:r>
            <a:r>
              <a:rPr lang="en-GB" dirty="0" smtClean="0"/>
              <a:t> layer.</a:t>
            </a:r>
            <a:endParaRPr lang="en-GB" dirty="0"/>
          </a:p>
        </p:txBody>
      </p:sp>
    </p:spTree>
    <p:extLst>
      <p:ext uri="{BB962C8B-B14F-4D97-AF65-F5344CB8AC3E}">
        <p14:creationId xmlns:p14="http://schemas.microsoft.com/office/powerpoint/2010/main" val="333492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4817" t="44765" r="54715" b="30965"/>
          <a:stretch/>
        </p:blipFill>
        <p:spPr>
          <a:xfrm>
            <a:off x="1146218" y="365125"/>
            <a:ext cx="5042082" cy="3361386"/>
          </a:xfrm>
          <a:prstGeom prst="rect">
            <a:avLst/>
          </a:prstGeom>
        </p:spPr>
      </p:pic>
      <p:pic>
        <p:nvPicPr>
          <p:cNvPr id="5" name="Picture 4"/>
          <p:cNvPicPr>
            <a:picLocks noChangeAspect="1"/>
          </p:cNvPicPr>
          <p:nvPr/>
        </p:nvPicPr>
        <p:blipFill rotWithShape="1">
          <a:blip r:embed="rId3"/>
          <a:srcRect l="48185" t="54357" r="28455" b="32086"/>
          <a:stretch/>
        </p:blipFill>
        <p:spPr>
          <a:xfrm>
            <a:off x="3052291" y="4198512"/>
            <a:ext cx="7184071" cy="2343955"/>
          </a:xfrm>
          <a:prstGeom prst="rect">
            <a:avLst/>
          </a:prstGeom>
        </p:spPr>
      </p:pic>
    </p:spTree>
    <p:extLst>
      <p:ext uri="{BB962C8B-B14F-4D97-AF65-F5344CB8AC3E}">
        <p14:creationId xmlns:p14="http://schemas.microsoft.com/office/powerpoint/2010/main" val="424822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The basal layer acts as a </a:t>
            </a:r>
            <a:r>
              <a:rPr lang="en-GB" dirty="0" smtClean="0"/>
              <a:t>generator </a:t>
            </a:r>
            <a:r>
              <a:rPr lang="en-GB" dirty="0" smtClean="0"/>
              <a:t>of new cells which replace the layers above, while the periderm is keratinized and gets continuously shed off/desquamated.</a:t>
            </a:r>
          </a:p>
          <a:p>
            <a:r>
              <a:rPr lang="en-GB" dirty="0" smtClean="0"/>
              <a:t>By the end of the 4</a:t>
            </a:r>
            <a:r>
              <a:rPr lang="en-GB" baseline="30000" dirty="0" smtClean="0"/>
              <a:t>th</a:t>
            </a:r>
            <a:r>
              <a:rPr lang="en-GB" dirty="0" smtClean="0"/>
              <a:t> month, the epidermis has 4 distinguishable layers:</a:t>
            </a:r>
          </a:p>
          <a:p>
            <a:pPr lvl="1"/>
            <a:r>
              <a:rPr lang="en-GB" dirty="0" smtClean="0"/>
              <a:t>Basal/</a:t>
            </a:r>
            <a:r>
              <a:rPr lang="en-GB" dirty="0" err="1" smtClean="0"/>
              <a:t>germinative</a:t>
            </a:r>
            <a:r>
              <a:rPr lang="en-GB" dirty="0" smtClean="0"/>
              <a:t> layer – generates new cells.</a:t>
            </a:r>
          </a:p>
          <a:p>
            <a:pPr lvl="1"/>
            <a:r>
              <a:rPr lang="en-GB" dirty="0" smtClean="0"/>
              <a:t>Spinous layer – thick with large cells.</a:t>
            </a:r>
          </a:p>
          <a:p>
            <a:pPr lvl="1"/>
            <a:r>
              <a:rPr lang="en-GB" dirty="0" smtClean="0"/>
              <a:t>Granular layer – smaller cells with keratin</a:t>
            </a:r>
          </a:p>
          <a:p>
            <a:pPr lvl="1"/>
            <a:r>
              <a:rPr lang="en-GB" dirty="0" smtClean="0"/>
              <a:t>Horny/</a:t>
            </a:r>
            <a:r>
              <a:rPr lang="en-GB" dirty="0" err="1" smtClean="0"/>
              <a:t>cornified</a:t>
            </a:r>
            <a:r>
              <a:rPr lang="en-GB" dirty="0" smtClean="0"/>
              <a:t> </a:t>
            </a:r>
            <a:r>
              <a:rPr lang="en-GB" dirty="0" smtClean="0"/>
              <a:t>layer – Packed with many keratinized dead cells and gives the epidermis its tough consistency.</a:t>
            </a:r>
          </a:p>
          <a:p>
            <a:r>
              <a:rPr lang="en-GB" dirty="0" smtClean="0"/>
              <a:t>The desquamated cells which have now also started to contain sebum form a whitish layer on the surface of the </a:t>
            </a:r>
            <a:r>
              <a:rPr lang="en-GB" dirty="0" err="1" smtClean="0"/>
              <a:t>fetus</a:t>
            </a:r>
            <a:r>
              <a:rPr lang="en-GB" dirty="0" smtClean="0"/>
              <a:t> called vernix </a:t>
            </a:r>
            <a:r>
              <a:rPr lang="en-GB" dirty="0" err="1" smtClean="0"/>
              <a:t>caseosa</a:t>
            </a:r>
            <a:r>
              <a:rPr lang="en-GB" dirty="0" smtClean="0"/>
              <a:t>.</a:t>
            </a:r>
          </a:p>
          <a:p>
            <a:r>
              <a:rPr lang="en-GB" dirty="0" smtClean="0"/>
              <a:t>The vernix helps to protect the skin of the </a:t>
            </a:r>
            <a:r>
              <a:rPr lang="en-GB" dirty="0" err="1" smtClean="0"/>
              <a:t>fetus</a:t>
            </a:r>
            <a:r>
              <a:rPr lang="en-GB" dirty="0" smtClean="0"/>
              <a:t> from exposure and subsequent irritation from the amniotic fluid. Also later during birth, it helps to lubricate the baby’s body so that it can pass out easier through the birth canal.</a:t>
            </a:r>
            <a:endParaRPr lang="en-GB" dirty="0"/>
          </a:p>
        </p:txBody>
      </p:sp>
    </p:spTree>
    <p:extLst>
      <p:ext uri="{BB962C8B-B14F-4D97-AF65-F5344CB8AC3E}">
        <p14:creationId xmlns:p14="http://schemas.microsoft.com/office/powerpoint/2010/main" val="249269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By week 21, the periderm disappears and is replaced by the horny layer/stratum </a:t>
            </a:r>
            <a:r>
              <a:rPr lang="en-GB" dirty="0" err="1" smtClean="0"/>
              <a:t>corneum</a:t>
            </a:r>
            <a:r>
              <a:rPr lang="en-GB" dirty="0" smtClean="0"/>
              <a:t>.</a:t>
            </a:r>
          </a:p>
          <a:p>
            <a:r>
              <a:rPr lang="en-GB" dirty="0" smtClean="0"/>
              <a:t>The stratum </a:t>
            </a:r>
            <a:r>
              <a:rPr lang="en-GB" dirty="0" err="1" smtClean="0"/>
              <a:t>germinativum</a:t>
            </a:r>
            <a:r>
              <a:rPr lang="en-GB" dirty="0" smtClean="0"/>
              <a:t> forms projections/ingrowths into the underlying dermis which results in the epidermis having grooves or ridges. These ridges are established by the 17</a:t>
            </a:r>
            <a:r>
              <a:rPr lang="en-GB" baseline="30000" dirty="0" smtClean="0"/>
              <a:t>th</a:t>
            </a:r>
            <a:r>
              <a:rPr lang="en-GB" dirty="0" smtClean="0"/>
              <a:t> week and form a permanent unique pattern especially in the palms and soles and thus are the basis of fingerprints.</a:t>
            </a:r>
            <a:endParaRPr lang="en-GB" dirty="0"/>
          </a:p>
        </p:txBody>
      </p:sp>
    </p:spTree>
    <p:extLst>
      <p:ext uri="{BB962C8B-B14F-4D97-AF65-F5344CB8AC3E}">
        <p14:creationId xmlns:p14="http://schemas.microsoft.com/office/powerpoint/2010/main" val="227776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In the 3</a:t>
            </a:r>
            <a:r>
              <a:rPr lang="en-GB" baseline="30000" dirty="0" smtClean="0"/>
              <a:t>rd</a:t>
            </a:r>
            <a:r>
              <a:rPr lang="en-GB" dirty="0" smtClean="0"/>
              <a:t> month, neural crest cells migrate into the dermis and differentiate into </a:t>
            </a:r>
            <a:r>
              <a:rPr lang="en-GB" dirty="0" err="1" smtClean="0"/>
              <a:t>melanoblasts</a:t>
            </a:r>
            <a:r>
              <a:rPr lang="en-GB" dirty="0" smtClean="0"/>
              <a:t>.</a:t>
            </a:r>
          </a:p>
          <a:p>
            <a:r>
              <a:rPr lang="en-GB" dirty="0" smtClean="0"/>
              <a:t>The </a:t>
            </a:r>
            <a:r>
              <a:rPr lang="en-GB" dirty="0" err="1" smtClean="0"/>
              <a:t>melanoblasts</a:t>
            </a:r>
            <a:r>
              <a:rPr lang="en-GB" dirty="0" smtClean="0"/>
              <a:t> later migrate into the stratum </a:t>
            </a:r>
            <a:r>
              <a:rPr lang="en-GB" dirty="0" err="1" smtClean="0"/>
              <a:t>germinativum</a:t>
            </a:r>
            <a:r>
              <a:rPr lang="en-GB" dirty="0" smtClean="0"/>
              <a:t> where they differentiate into melanocytes which synthesize melanin pigment in melanosomes.</a:t>
            </a:r>
          </a:p>
          <a:p>
            <a:r>
              <a:rPr lang="en-GB" dirty="0" smtClean="0"/>
              <a:t>The melanocytes have dendritic processes which they use to transport the melanosomes into keratinocytes in the epidermis and this gives the skin its pigmentation.</a:t>
            </a:r>
            <a:endParaRPr lang="en-GB" dirty="0"/>
          </a:p>
        </p:txBody>
      </p:sp>
    </p:spTree>
    <p:extLst>
      <p:ext uri="{BB962C8B-B14F-4D97-AF65-F5344CB8AC3E}">
        <p14:creationId xmlns:p14="http://schemas.microsoft.com/office/powerpoint/2010/main" val="425917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47449" t="20495" r="23264" b="26229"/>
          <a:stretch/>
        </p:blipFill>
        <p:spPr>
          <a:xfrm>
            <a:off x="515154" y="476224"/>
            <a:ext cx="6001556" cy="6137957"/>
          </a:xfrm>
          <a:prstGeom prst="rect">
            <a:avLst/>
          </a:prstGeom>
        </p:spPr>
      </p:pic>
      <p:pic>
        <p:nvPicPr>
          <p:cNvPr id="5" name="Picture 4"/>
          <p:cNvPicPr>
            <a:picLocks noChangeAspect="1"/>
          </p:cNvPicPr>
          <p:nvPr/>
        </p:nvPicPr>
        <p:blipFill rotWithShape="1">
          <a:blip r:embed="rId3"/>
          <a:srcRect l="48383" t="31646" r="31622" b="30854"/>
          <a:stretch/>
        </p:blipFill>
        <p:spPr>
          <a:xfrm>
            <a:off x="6658378" y="645599"/>
            <a:ext cx="4211391" cy="4440727"/>
          </a:xfrm>
          <a:prstGeom prst="rect">
            <a:avLst/>
          </a:prstGeom>
        </p:spPr>
      </p:pic>
    </p:spTree>
    <p:extLst>
      <p:ext uri="{BB962C8B-B14F-4D97-AF65-F5344CB8AC3E}">
        <p14:creationId xmlns:p14="http://schemas.microsoft.com/office/powerpoint/2010/main" val="215299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Dermis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Formed from lateral plate mesoderm somatic layer as well as dermatome of the </a:t>
            </a:r>
            <a:r>
              <a:rPr lang="en-GB" dirty="0" err="1" smtClean="0"/>
              <a:t>somites</a:t>
            </a:r>
            <a:r>
              <a:rPr lang="en-GB" dirty="0" smtClean="0"/>
              <a:t>.</a:t>
            </a:r>
          </a:p>
          <a:p>
            <a:r>
              <a:rPr lang="en-GB" dirty="0" smtClean="0"/>
              <a:t>As the epidermal ridges form, the dermis also forms projections into the overlying epidermis to form dermal ridges and in this way the 2 layers interdigitate with each other. In these ridges will form capillary tubes as well as sensory nerve endings.</a:t>
            </a:r>
          </a:p>
          <a:p>
            <a:r>
              <a:rPr lang="en-GB" dirty="0" smtClean="0"/>
              <a:t>By week 11, mesenchyme begins to form collagen and elastic tissue fibres.</a:t>
            </a:r>
          </a:p>
          <a:p>
            <a:r>
              <a:rPr lang="en-GB" dirty="0" smtClean="0"/>
              <a:t>The forming blood vessels are surrounded by muscular coats derived from surrounding mesenchyme differentiating into myoblasts and these then become arterioles and </a:t>
            </a:r>
            <a:r>
              <a:rPr lang="en-GB" dirty="0" err="1" smtClean="0"/>
              <a:t>venules</a:t>
            </a:r>
            <a:r>
              <a:rPr lang="en-GB" dirty="0" smtClean="0"/>
              <a:t>.</a:t>
            </a:r>
          </a:p>
          <a:p>
            <a:r>
              <a:rPr lang="en-GB" dirty="0" smtClean="0"/>
              <a:t>By week 12, the vasculature of the dermis is well established.</a:t>
            </a:r>
            <a:endParaRPr lang="en-GB" dirty="0"/>
          </a:p>
        </p:txBody>
      </p:sp>
    </p:spTree>
    <p:extLst>
      <p:ext uri="{BB962C8B-B14F-4D97-AF65-F5344CB8AC3E}">
        <p14:creationId xmlns:p14="http://schemas.microsoft.com/office/powerpoint/2010/main" val="3289165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1138</Words>
  <Application>Microsoft Office PowerPoint</Application>
  <PresentationFormat>Widescreen</PresentationFormat>
  <Paragraphs>61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DEVELOPMENT OF THE SKIN</vt:lpstr>
      <vt:lpstr>PowerPoint Presentation</vt:lpstr>
      <vt:lpstr>Epidermis</vt:lpstr>
      <vt:lpstr>PowerPoint Presentation</vt:lpstr>
      <vt:lpstr>PowerPoint Presentation</vt:lpstr>
      <vt:lpstr>PowerPoint Presentation</vt:lpstr>
      <vt:lpstr>PowerPoint Presentation</vt:lpstr>
      <vt:lpstr>PowerPoint Presentation</vt:lpstr>
      <vt:lpstr>Dermis</vt:lpstr>
      <vt:lpstr>Skin glands</vt:lpstr>
      <vt:lpstr>PowerPoint Presentation</vt:lpstr>
      <vt:lpstr>PowerPoint Presentation</vt:lpstr>
      <vt:lpstr>PowerPoint Presentation</vt:lpstr>
      <vt:lpstr>PowerPoint Presentation</vt:lpstr>
      <vt:lpstr>PowerPoint Presentation</vt:lpstr>
      <vt:lpstr>PowerPoint Presentation</vt:lpstr>
      <vt:lpstr>Mammary glands</vt:lpstr>
      <vt:lpstr>PowerPoint Presentation</vt:lpstr>
      <vt:lpstr>PowerPoint Presentation</vt:lpstr>
      <vt:lpstr>Nails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THE SKIN</dc:title>
  <dc:creator>my lap</dc:creator>
  <cp:lastModifiedBy>my lap</cp:lastModifiedBy>
  <cp:revision>15</cp:revision>
  <dcterms:created xsi:type="dcterms:W3CDTF">2019-01-30T01:27:28Z</dcterms:created>
  <dcterms:modified xsi:type="dcterms:W3CDTF">2019-01-30T06:45:22Z</dcterms:modified>
</cp:coreProperties>
</file>